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5" r:id="rId9"/>
    <p:sldId id="262" r:id="rId10"/>
    <p:sldId id="263"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92DD48B5-D0E9-4662-BCDF-6BB144DBBCC6}" type="datetimeFigureOut">
              <a:rPr lang="pl-PL" smtClean="0"/>
              <a:t>2007-12-16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E2BC930-C6E5-4062-BE06-ABA7581D0A5E}"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2DD48B5-D0E9-4662-BCDF-6BB144DBBCC6}" type="datetimeFigureOut">
              <a:rPr lang="pl-PL" smtClean="0"/>
              <a:t>2007-12-16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E2BC930-C6E5-4062-BE06-ABA7581D0A5E}"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2DD48B5-D0E9-4662-BCDF-6BB144DBBCC6}" type="datetimeFigureOut">
              <a:rPr lang="pl-PL" smtClean="0"/>
              <a:t>2007-12-16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E2BC930-C6E5-4062-BE06-ABA7581D0A5E}"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92DD48B5-D0E9-4662-BCDF-6BB144DBBCC6}" type="datetimeFigureOut">
              <a:rPr lang="pl-PL" smtClean="0"/>
              <a:t>2007-12-16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E2BC930-C6E5-4062-BE06-ABA7581D0A5E}"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92DD48B5-D0E9-4662-BCDF-6BB144DBBCC6}" type="datetimeFigureOut">
              <a:rPr lang="pl-PL" smtClean="0"/>
              <a:t>2007-12-16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3E2BC930-C6E5-4062-BE06-ABA7581D0A5E}"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2DD48B5-D0E9-4662-BCDF-6BB144DBBCC6}" type="datetimeFigureOut">
              <a:rPr lang="pl-PL" smtClean="0"/>
              <a:t>2007-12-16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E2BC930-C6E5-4062-BE06-ABA7581D0A5E}"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92DD48B5-D0E9-4662-BCDF-6BB144DBBCC6}" type="datetimeFigureOut">
              <a:rPr lang="pl-PL" smtClean="0"/>
              <a:t>2007-12-16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3E2BC930-C6E5-4062-BE06-ABA7581D0A5E}"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92DD48B5-D0E9-4662-BCDF-6BB144DBBCC6}" type="datetimeFigureOut">
              <a:rPr lang="pl-PL" smtClean="0"/>
              <a:t>2007-12-16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3E2BC930-C6E5-4062-BE06-ABA7581D0A5E}"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92DD48B5-D0E9-4662-BCDF-6BB144DBBCC6}" type="datetimeFigureOut">
              <a:rPr lang="pl-PL" smtClean="0"/>
              <a:t>2007-12-16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3E2BC930-C6E5-4062-BE06-ABA7581D0A5E}"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2DD48B5-D0E9-4662-BCDF-6BB144DBBCC6}" type="datetimeFigureOut">
              <a:rPr lang="pl-PL" smtClean="0"/>
              <a:t>2007-12-16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E2BC930-C6E5-4062-BE06-ABA7581D0A5E}"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2DD48B5-D0E9-4662-BCDF-6BB144DBBCC6}" type="datetimeFigureOut">
              <a:rPr lang="pl-PL" smtClean="0"/>
              <a:t>2007-12-16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3E2BC930-C6E5-4062-BE06-ABA7581D0A5E}"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48B5-D0E9-4662-BCDF-6BB144DBBCC6}" type="datetimeFigureOut">
              <a:rPr lang="pl-PL" smtClean="0"/>
              <a:t>2007-12-16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BC930-C6E5-4062-BE06-ABA7581D0A5E}"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normAutofit fontScale="90000"/>
          </a:bodyPr>
          <a:lstStyle/>
          <a:p>
            <a:r>
              <a:rPr lang="pl-PL" sz="3600" dirty="0" smtClean="0"/>
              <a:t>Warsztaty plastyczne dla grupy kulturoznawców – październik 2007</a:t>
            </a:r>
            <a:br>
              <a:rPr lang="pl-PL" sz="3600" dirty="0" smtClean="0"/>
            </a:br>
            <a:r>
              <a:rPr lang="pl-PL" sz="3600" dirty="0" smtClean="0"/>
              <a:t>koordynator warsztatów – M . Mazur-Zając</a:t>
            </a:r>
            <a:endParaRPr lang="pl-PL" sz="3600" dirty="0"/>
          </a:p>
        </p:txBody>
      </p:sp>
      <p:sp>
        <p:nvSpPr>
          <p:cNvPr id="3" name="Podtytuł 2"/>
          <p:cNvSpPr>
            <a:spLocks noGrp="1"/>
          </p:cNvSpPr>
          <p:nvPr>
            <p:ph type="subTitle" idx="1"/>
          </p:nvPr>
        </p:nvSpPr>
        <p:spPr/>
        <p:txBody>
          <a:bodyPr>
            <a:normAutofit/>
          </a:bodyPr>
          <a:lstStyle/>
          <a:p>
            <a:r>
              <a:rPr lang="pl-PL" sz="2400" dirty="0" smtClean="0">
                <a:solidFill>
                  <a:schemeClr val="accent1">
                    <a:lumMod val="50000"/>
                  </a:schemeClr>
                </a:solidFill>
              </a:rPr>
              <a:t>W ramach realizowanego w Gimnazjum nr 4 w Czerwionce projektu edukacyjnego</a:t>
            </a:r>
          </a:p>
          <a:p>
            <a:r>
              <a:rPr lang="pl-PL" sz="2400" dirty="0" smtClean="0">
                <a:solidFill>
                  <a:schemeClr val="accent1">
                    <a:lumMod val="50000"/>
                  </a:schemeClr>
                </a:solidFill>
              </a:rPr>
              <a:t>„Śladami Żydów na Górnym Śląsku.”</a:t>
            </a:r>
            <a:endParaRPr lang="pl-PL" sz="2400" dirty="0">
              <a:solidFill>
                <a:schemeClr val="accent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5" name="Tytuł 4"/>
          <p:cNvSpPr>
            <a:spLocks noGrp="1"/>
          </p:cNvSpPr>
          <p:nvPr>
            <p:ph type="title"/>
          </p:nvPr>
        </p:nvSpPr>
        <p:spPr/>
        <p:txBody>
          <a:bodyPr>
            <a:noAutofit/>
          </a:bodyPr>
          <a:lstStyle/>
          <a:p>
            <a:r>
              <a:rPr lang="pl-PL" sz="2000" dirty="0" err="1" smtClean="0"/>
              <a:t>Szewnosłach</a:t>
            </a:r>
            <a:r>
              <a:rPr lang="pl-PL" sz="2000" dirty="0" smtClean="0"/>
              <a:t> i </a:t>
            </a:r>
            <a:r>
              <a:rPr lang="pl-PL" sz="2000" dirty="0" err="1" smtClean="0"/>
              <a:t>rojzelach</a:t>
            </a:r>
            <a:r>
              <a:rPr lang="pl-PL" sz="2000" dirty="0" smtClean="0"/>
              <a:t> różnią się jedynie kształtem: </a:t>
            </a:r>
            <a:r>
              <a:rPr lang="pl-PL" sz="2000" dirty="0" err="1" smtClean="0"/>
              <a:t>szewnosłach</a:t>
            </a:r>
            <a:r>
              <a:rPr lang="pl-PL" sz="2000" dirty="0" smtClean="0"/>
              <a:t> ma formę kwadratu, a </a:t>
            </a:r>
            <a:r>
              <a:rPr lang="pl-PL" sz="2000" dirty="0" err="1" smtClean="0"/>
              <a:t>rojzelach</a:t>
            </a:r>
            <a:r>
              <a:rPr lang="pl-PL" sz="2000" dirty="0" smtClean="0"/>
              <a:t> - rozetki. Centralnie umieszczano, jak w mizrachu, </a:t>
            </a:r>
            <a:r>
              <a:rPr lang="pl-PL" sz="2000" b="1" i="1" dirty="0" smtClean="0"/>
              <a:t>menorę, Gwiazdę Dawida lub tablice, całość łączona była elementami roślinnymi lub geometrycznymi, stanowiącymi tylko dekorację.</a:t>
            </a:r>
            <a:endParaRPr lang="pl-PL" sz="2000" b="1" i="1" dirty="0"/>
          </a:p>
        </p:txBody>
      </p:sp>
      <p:sp>
        <p:nvSpPr>
          <p:cNvPr id="6" name="Symbol zastępczy tekstu 5"/>
          <p:cNvSpPr>
            <a:spLocks noGrp="1"/>
          </p:cNvSpPr>
          <p:nvPr>
            <p:ph type="body" idx="1"/>
          </p:nvPr>
        </p:nvSpPr>
        <p:spPr/>
        <p:txBody>
          <a:bodyPr/>
          <a:lstStyle/>
          <a:p>
            <a:r>
              <a:rPr lang="pl-PL" dirty="0" smtClean="0"/>
              <a:t>Wycinanka- menora</a:t>
            </a:r>
            <a:endParaRPr lang="pl-PL" dirty="0"/>
          </a:p>
        </p:txBody>
      </p:sp>
      <p:pic>
        <p:nvPicPr>
          <p:cNvPr id="11" name="Symbol zastępczy zawartości 10" descr="DSCF4953.JPG"/>
          <p:cNvPicPr>
            <a:picLocks noGrp="1" noChangeAspect="1"/>
          </p:cNvPicPr>
          <p:nvPr>
            <p:ph sz="half" idx="2"/>
          </p:nvPr>
        </p:nvPicPr>
        <p:blipFill>
          <a:blip r:embed="rId2" cstate="print"/>
          <a:stretch>
            <a:fillRect/>
          </a:stretch>
        </p:blipFill>
        <p:spPr>
          <a:xfrm>
            <a:off x="995561" y="2174875"/>
            <a:ext cx="2963466" cy="3951288"/>
          </a:xfrm>
        </p:spPr>
      </p:pic>
      <p:sp>
        <p:nvSpPr>
          <p:cNvPr id="8" name="Symbol zastępczy tekstu 7"/>
          <p:cNvSpPr>
            <a:spLocks noGrp="1"/>
          </p:cNvSpPr>
          <p:nvPr>
            <p:ph type="body" sz="quarter" idx="3"/>
          </p:nvPr>
        </p:nvSpPr>
        <p:spPr/>
        <p:txBody>
          <a:bodyPr/>
          <a:lstStyle/>
          <a:p>
            <a:r>
              <a:rPr lang="pl-PL" dirty="0" smtClean="0"/>
              <a:t>Wycinanka-menora</a:t>
            </a:r>
            <a:endParaRPr lang="pl-PL" dirty="0"/>
          </a:p>
        </p:txBody>
      </p:sp>
      <p:pic>
        <p:nvPicPr>
          <p:cNvPr id="12" name="Symbol zastępczy zawartości 11" descr="DSCF4951.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smtClean="0"/>
              <a:t>Wycinanka Vanessy Piekielnik</a:t>
            </a:r>
            <a:endParaRPr lang="pl-PL" dirty="0"/>
          </a:p>
        </p:txBody>
      </p:sp>
      <p:pic>
        <p:nvPicPr>
          <p:cNvPr id="9" name="Symbol zastępczy zawartości 8" descr="DSCF4704.JPG"/>
          <p:cNvPicPr>
            <a:picLocks noGrp="1" noChangeAspect="1"/>
          </p:cNvPicPr>
          <p:nvPr>
            <p:ph idx="1"/>
          </p:nvPr>
        </p:nvPicPr>
        <p:blipFill>
          <a:blip r:embed="rId2"/>
          <a:stretch>
            <a:fillRect/>
          </a:stretch>
        </p:blipFill>
        <p:spPr>
          <a:xfrm>
            <a:off x="571473" y="1600200"/>
            <a:ext cx="8001056"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pPr algn="ctr"/>
            <a:r>
              <a:rPr lang="pl-PL" sz="3200" dirty="0" smtClean="0"/>
              <a:t>Maski </a:t>
            </a:r>
            <a:r>
              <a:rPr lang="pl-PL" sz="3200" dirty="0" err="1" smtClean="0"/>
              <a:t>Purimowe</a:t>
            </a:r>
            <a:endParaRPr lang="pl-PL" sz="3200" dirty="0"/>
          </a:p>
        </p:txBody>
      </p:sp>
      <p:pic>
        <p:nvPicPr>
          <p:cNvPr id="8" name="Symbol zastępczy zawartości 7" descr="ester2.jpg"/>
          <p:cNvPicPr>
            <a:picLocks noGrp="1" noChangeAspect="1"/>
          </p:cNvPicPr>
          <p:nvPr>
            <p:ph idx="1"/>
          </p:nvPr>
        </p:nvPicPr>
        <p:blipFill>
          <a:blip r:embed="rId2"/>
          <a:stretch>
            <a:fillRect/>
          </a:stretch>
        </p:blipFill>
        <p:spPr>
          <a:xfrm>
            <a:off x="4475860" y="1055338"/>
            <a:ext cx="3596601" cy="5016868"/>
          </a:xfrm>
        </p:spPr>
      </p:pic>
      <p:sp>
        <p:nvSpPr>
          <p:cNvPr id="6" name="Symbol zastępczy tekstu 5"/>
          <p:cNvSpPr>
            <a:spLocks noGrp="1"/>
          </p:cNvSpPr>
          <p:nvPr>
            <p:ph type="body" sz="half" idx="2"/>
          </p:nvPr>
        </p:nvSpPr>
        <p:spPr/>
        <p:txBody>
          <a:bodyPr>
            <a:normAutofit fontScale="92500"/>
          </a:bodyPr>
          <a:lstStyle/>
          <a:p>
            <a:pPr algn="ctr"/>
            <a:r>
              <a:rPr lang="pl-PL" b="1" dirty="0" smtClean="0"/>
              <a:t>Zakładanie masek podczas obchodów święta </a:t>
            </a:r>
            <a:r>
              <a:rPr lang="pl-PL" b="1" dirty="0" err="1" smtClean="0"/>
              <a:t>Purim</a:t>
            </a:r>
            <a:r>
              <a:rPr lang="pl-PL" b="1" dirty="0" smtClean="0"/>
              <a:t> ( żydowskiego karnawału)  to ważny element tego święta.</a:t>
            </a:r>
          </a:p>
          <a:p>
            <a:pPr algn="ctr"/>
            <a:r>
              <a:rPr lang="pl-PL" b="1" dirty="0" smtClean="0"/>
              <a:t>Maska to z jednej ze strony nowa przerysowana osobowość. Postać za którą można schować swoje prawdziwe ja. Pokazać swoje marzenia przez chwilę stać się kimś, kim raczej nigdy się w rzeczywistości nie staniemy. Maska więc to kompensacja tego czego co nam najbardziej brakuje. Historia </a:t>
            </a:r>
            <a:r>
              <a:rPr lang="pl-PL" b="1" dirty="0" err="1" smtClean="0"/>
              <a:t>Purimu</a:t>
            </a:r>
            <a:r>
              <a:rPr lang="pl-PL" b="1" dirty="0" smtClean="0"/>
              <a:t> jest właśnie opowieścią o dążeniach, które zrealizowane być nie mogły; Nie mogły być spełnione dążenia Hamana aby zabić naród żydowski, bo sprzeciwiało się to woli Stwórcy. Żydzi nie mogli wyjść z Persji i powrócić do Izraela bo zabrakło im woli aby to uczynić. Pierwszy swoje dążenia przepłacił życiem. Los drugich, choć ocalonych wciąż nie jest ostatecznie znany.  Na zdjęciu piękna Ester- co swój naród od zagłady uratowała.</a:t>
            </a:r>
            <a:endParaRPr lang="pl-PL"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Tytuł 4"/>
          <p:cNvSpPr>
            <a:spLocks noGrp="1"/>
          </p:cNvSpPr>
          <p:nvPr>
            <p:ph type="title"/>
          </p:nvPr>
        </p:nvSpPr>
        <p:spPr/>
        <p:txBody>
          <a:bodyPr/>
          <a:lstStyle/>
          <a:p>
            <a:r>
              <a:rPr lang="pl-PL" dirty="0" smtClean="0"/>
              <a:t>Maski na  </a:t>
            </a:r>
            <a:r>
              <a:rPr lang="pl-PL" dirty="0" err="1" smtClean="0"/>
              <a:t>Purim</a:t>
            </a:r>
            <a:endParaRPr lang="pl-PL" dirty="0"/>
          </a:p>
        </p:txBody>
      </p:sp>
      <p:sp>
        <p:nvSpPr>
          <p:cNvPr id="6" name="Symbol zastępczy tekstu 5"/>
          <p:cNvSpPr>
            <a:spLocks noGrp="1"/>
          </p:cNvSpPr>
          <p:nvPr>
            <p:ph type="body" idx="1"/>
          </p:nvPr>
        </p:nvSpPr>
        <p:spPr/>
        <p:txBody>
          <a:bodyPr>
            <a:noAutofit/>
          </a:bodyPr>
          <a:lstStyle/>
          <a:p>
            <a:pPr algn="ctr"/>
            <a:r>
              <a:rPr lang="pl-PL" sz="4000" dirty="0" smtClean="0"/>
              <a:t>Maska Estery</a:t>
            </a:r>
            <a:endParaRPr lang="pl-PL" sz="4000" dirty="0"/>
          </a:p>
        </p:txBody>
      </p:sp>
      <p:pic>
        <p:nvPicPr>
          <p:cNvPr id="10" name="Symbol zastępczy zawartości 9" descr="DSCF4945.JPG"/>
          <p:cNvPicPr>
            <a:picLocks noGrp="1" noChangeAspect="1"/>
          </p:cNvPicPr>
          <p:nvPr>
            <p:ph sz="half" idx="2"/>
          </p:nvPr>
        </p:nvPicPr>
        <p:blipFill>
          <a:blip r:embed="rId2" cstate="print"/>
          <a:stretch>
            <a:fillRect/>
          </a:stretch>
        </p:blipFill>
        <p:spPr>
          <a:xfrm>
            <a:off x="995561" y="2174875"/>
            <a:ext cx="2963466" cy="3951288"/>
          </a:xfrm>
        </p:spPr>
      </p:pic>
      <p:sp>
        <p:nvSpPr>
          <p:cNvPr id="8" name="Symbol zastępczy tekstu 7"/>
          <p:cNvSpPr>
            <a:spLocks noGrp="1"/>
          </p:cNvSpPr>
          <p:nvPr>
            <p:ph type="body" sz="quarter" idx="3"/>
          </p:nvPr>
        </p:nvSpPr>
        <p:spPr/>
        <p:txBody>
          <a:bodyPr>
            <a:noAutofit/>
          </a:bodyPr>
          <a:lstStyle/>
          <a:p>
            <a:pPr algn="ctr"/>
            <a:r>
              <a:rPr lang="pl-PL" sz="3600" dirty="0" smtClean="0"/>
              <a:t>Maska Hamana</a:t>
            </a:r>
            <a:endParaRPr lang="pl-PL" sz="3600" dirty="0"/>
          </a:p>
        </p:txBody>
      </p:sp>
      <p:pic>
        <p:nvPicPr>
          <p:cNvPr id="11" name="Symbol zastępczy zawartości 10" descr="DSCF4947.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Maski na </a:t>
            </a:r>
            <a:r>
              <a:rPr lang="pl-PL" dirty="0" err="1" smtClean="0"/>
              <a:t>Purim</a:t>
            </a:r>
            <a:endParaRPr lang="pl-PL" dirty="0"/>
          </a:p>
        </p:txBody>
      </p:sp>
      <p:sp>
        <p:nvSpPr>
          <p:cNvPr id="3" name="Symbol zastępczy tekstu 2"/>
          <p:cNvSpPr>
            <a:spLocks noGrp="1"/>
          </p:cNvSpPr>
          <p:nvPr>
            <p:ph type="body" idx="1"/>
          </p:nvPr>
        </p:nvSpPr>
        <p:spPr/>
        <p:txBody>
          <a:bodyPr>
            <a:normAutofit/>
          </a:bodyPr>
          <a:lstStyle/>
          <a:p>
            <a:pPr algn="ctr"/>
            <a:r>
              <a:rPr lang="pl-PL" sz="3200" dirty="0" smtClean="0"/>
              <a:t>Maska doradcy króla</a:t>
            </a:r>
            <a:endParaRPr lang="pl-PL" sz="3200" dirty="0"/>
          </a:p>
        </p:txBody>
      </p:sp>
      <p:pic>
        <p:nvPicPr>
          <p:cNvPr id="7" name="Symbol zastępczy zawartości 6" descr="DSCF4929.JPG"/>
          <p:cNvPicPr>
            <a:picLocks noGrp="1" noChangeAspect="1"/>
          </p:cNvPicPr>
          <p:nvPr>
            <p:ph sz="half" idx="2"/>
          </p:nvPr>
        </p:nvPicPr>
        <p:blipFill>
          <a:blip r:embed="rId2" cstate="print"/>
          <a:stretch>
            <a:fillRect/>
          </a:stretch>
        </p:blipFill>
        <p:spPr>
          <a:xfrm>
            <a:off x="457200" y="2635448"/>
            <a:ext cx="4040188" cy="3579634"/>
          </a:xfrm>
        </p:spPr>
      </p:pic>
      <p:sp>
        <p:nvSpPr>
          <p:cNvPr id="5" name="Symbol zastępczy tekstu 4"/>
          <p:cNvSpPr>
            <a:spLocks noGrp="1"/>
          </p:cNvSpPr>
          <p:nvPr>
            <p:ph type="body" sz="quarter" idx="3"/>
          </p:nvPr>
        </p:nvSpPr>
        <p:spPr/>
        <p:txBody>
          <a:bodyPr>
            <a:normAutofit/>
          </a:bodyPr>
          <a:lstStyle/>
          <a:p>
            <a:r>
              <a:rPr lang="pl-PL" sz="3200" dirty="0" smtClean="0"/>
              <a:t>Maska damy </a:t>
            </a:r>
            <a:r>
              <a:rPr lang="pl-PL" sz="3200" dirty="0" err="1" smtClean="0"/>
              <a:t>Waszti</a:t>
            </a:r>
            <a:endParaRPr lang="pl-PL" sz="3200" dirty="0"/>
          </a:p>
        </p:txBody>
      </p:sp>
      <p:pic>
        <p:nvPicPr>
          <p:cNvPr id="8" name="Symbol zastępczy zawartości 7" descr="DSCF4937.JPG"/>
          <p:cNvPicPr>
            <a:picLocks noGrp="1" noChangeAspect="1"/>
          </p:cNvPicPr>
          <p:nvPr>
            <p:ph sz="quarter" idx="4"/>
          </p:nvPr>
        </p:nvPicPr>
        <p:blipFill>
          <a:blip r:embed="rId3" cstate="print"/>
          <a:stretch>
            <a:fillRect/>
          </a:stretch>
        </p:blipFill>
        <p:spPr>
          <a:xfrm>
            <a:off x="4645025" y="2634853"/>
            <a:ext cx="4041775" cy="372310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Podczas warsztatów</a:t>
            </a:r>
            <a:endParaRPr lang="pl-PL" dirty="0"/>
          </a:p>
        </p:txBody>
      </p:sp>
      <p:sp>
        <p:nvSpPr>
          <p:cNvPr id="3" name="Symbol zastępczy tekstu 2"/>
          <p:cNvSpPr>
            <a:spLocks noGrp="1"/>
          </p:cNvSpPr>
          <p:nvPr>
            <p:ph type="body" idx="1"/>
          </p:nvPr>
        </p:nvSpPr>
        <p:spPr/>
        <p:txBody>
          <a:bodyPr/>
          <a:lstStyle/>
          <a:p>
            <a:r>
              <a:rPr lang="pl-PL" dirty="0" smtClean="0"/>
              <a:t>Przy maskach  na </a:t>
            </a:r>
            <a:r>
              <a:rPr lang="pl-PL" dirty="0" err="1" smtClean="0"/>
              <a:t>Purim</a:t>
            </a:r>
            <a:r>
              <a:rPr lang="pl-PL" dirty="0" smtClean="0"/>
              <a:t> ..</a:t>
            </a:r>
            <a:endParaRPr lang="pl-PL" dirty="0"/>
          </a:p>
        </p:txBody>
      </p:sp>
      <p:pic>
        <p:nvPicPr>
          <p:cNvPr id="9" name="Symbol zastępczy zawartości 8" descr="DSCF4916.JPG"/>
          <p:cNvPicPr>
            <a:picLocks noGrp="1" noChangeAspect="1"/>
          </p:cNvPicPr>
          <p:nvPr>
            <p:ph sz="half" idx="2"/>
          </p:nvPr>
        </p:nvPicPr>
        <p:blipFill>
          <a:blip r:embed="rId2" cstate="print"/>
          <a:stretch>
            <a:fillRect/>
          </a:stretch>
        </p:blipFill>
        <p:spPr>
          <a:xfrm>
            <a:off x="457200" y="2635448"/>
            <a:ext cx="4040188" cy="3030141"/>
          </a:xfrm>
        </p:spPr>
      </p:pic>
      <p:sp>
        <p:nvSpPr>
          <p:cNvPr id="5" name="Symbol zastępczy tekstu 4"/>
          <p:cNvSpPr>
            <a:spLocks noGrp="1"/>
          </p:cNvSpPr>
          <p:nvPr>
            <p:ph type="body" sz="quarter" idx="3"/>
          </p:nvPr>
        </p:nvSpPr>
        <p:spPr/>
        <p:txBody>
          <a:bodyPr/>
          <a:lstStyle/>
          <a:p>
            <a:r>
              <a:rPr lang="pl-PL" dirty="0" smtClean="0"/>
              <a:t>Przy wycinance żydowskiej</a:t>
            </a:r>
            <a:endParaRPr lang="pl-PL" dirty="0"/>
          </a:p>
        </p:txBody>
      </p:sp>
      <p:pic>
        <p:nvPicPr>
          <p:cNvPr id="10" name="Symbol zastępczy zawartości 9" descr="DSCF4915.JPG"/>
          <p:cNvPicPr>
            <a:picLocks noGrp="1" noChangeAspect="1"/>
          </p:cNvPicPr>
          <p:nvPr>
            <p:ph sz="quarter" idx="4"/>
          </p:nvPr>
        </p:nvPicPr>
        <p:blipFill>
          <a:blip r:embed="rId3" cstate="print"/>
          <a:stretch>
            <a:fillRect/>
          </a:stretch>
        </p:blipFill>
        <p:spPr>
          <a:xfrm>
            <a:off x="5184179" y="2174875"/>
            <a:ext cx="2963466" cy="395128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1 XII 2007 w G-4 </a:t>
            </a:r>
            <a:r>
              <a:rPr lang="pl-PL" sz="2000" dirty="0" smtClean="0"/>
              <a:t>odbyły się warsztaty regionalne w ramach programu ogólnopolskiego </a:t>
            </a:r>
            <a:r>
              <a:rPr lang="pl-PL" sz="2000" b="1" dirty="0" smtClean="0"/>
              <a:t>„Przywróćmy Pamięć” prowadzone przez animatorów z Fundacji ochrony Dziedzictwa Żydowskiego z Warszawy </a:t>
            </a:r>
            <a:r>
              <a:rPr lang="pl-PL" sz="2000" dirty="0" smtClean="0"/>
              <a:t>dla 5 szkół z województwa śląskiego. </a:t>
            </a:r>
            <a:r>
              <a:rPr lang="pl-PL" sz="2000" b="1" dirty="0" smtClean="0"/>
              <a:t>Opiekunem zespołu z G-4- była pani Małgorzata Mazur-Zając.</a:t>
            </a:r>
            <a:endParaRPr lang="pl-PL" sz="2000" b="1" dirty="0"/>
          </a:p>
        </p:txBody>
      </p:sp>
      <p:sp>
        <p:nvSpPr>
          <p:cNvPr id="3" name="Symbol zastępczy tekstu 2"/>
          <p:cNvSpPr>
            <a:spLocks noGrp="1"/>
          </p:cNvSpPr>
          <p:nvPr>
            <p:ph type="body" idx="1"/>
          </p:nvPr>
        </p:nvSpPr>
        <p:spPr/>
        <p:txBody>
          <a:bodyPr>
            <a:normAutofit fontScale="92500" lnSpcReduction="20000"/>
          </a:bodyPr>
          <a:lstStyle/>
          <a:p>
            <a:pPr algn="ctr"/>
            <a:r>
              <a:rPr lang="pl-PL" dirty="0" smtClean="0"/>
              <a:t>Uczniowie przy wystawce wycinanek i masek </a:t>
            </a:r>
            <a:r>
              <a:rPr lang="pl-PL" dirty="0" err="1" smtClean="0"/>
              <a:t>purimowych</a:t>
            </a:r>
            <a:r>
              <a:rPr lang="pl-PL" dirty="0" smtClean="0"/>
              <a:t>.</a:t>
            </a:r>
            <a:endParaRPr lang="pl-PL" dirty="0"/>
          </a:p>
        </p:txBody>
      </p:sp>
      <p:pic>
        <p:nvPicPr>
          <p:cNvPr id="11" name="Symbol zastępczy zawartości 10" descr="DSCF5184.JPG"/>
          <p:cNvPicPr>
            <a:picLocks noGrp="1" noChangeAspect="1"/>
          </p:cNvPicPr>
          <p:nvPr>
            <p:ph sz="half" idx="2"/>
          </p:nvPr>
        </p:nvPicPr>
        <p:blipFill>
          <a:blip r:embed="rId2" cstate="print"/>
          <a:stretch>
            <a:fillRect/>
          </a:stretch>
        </p:blipFill>
        <p:spPr>
          <a:xfrm>
            <a:off x="457200" y="2635448"/>
            <a:ext cx="4040188" cy="3030141"/>
          </a:xfrm>
        </p:spPr>
      </p:pic>
      <p:sp>
        <p:nvSpPr>
          <p:cNvPr id="5" name="Symbol zastępczy tekstu 4"/>
          <p:cNvSpPr>
            <a:spLocks noGrp="1"/>
          </p:cNvSpPr>
          <p:nvPr>
            <p:ph type="body" sz="quarter" idx="3"/>
          </p:nvPr>
        </p:nvSpPr>
        <p:spPr/>
        <p:txBody>
          <a:bodyPr>
            <a:normAutofit fontScale="92500" lnSpcReduction="20000"/>
          </a:bodyPr>
          <a:lstStyle/>
          <a:p>
            <a:pPr algn="ctr"/>
            <a:r>
              <a:rPr lang="pl-PL" dirty="0" smtClean="0"/>
              <a:t>Przerwa obiadowa dla uczestników warsztatów</a:t>
            </a:r>
            <a:endParaRPr lang="pl-PL" dirty="0"/>
          </a:p>
        </p:txBody>
      </p:sp>
      <p:pic>
        <p:nvPicPr>
          <p:cNvPr id="12" name="Symbol zastępczy zawartości 11" descr="DSCF5192.JPG"/>
          <p:cNvPicPr>
            <a:picLocks noGrp="1" noChangeAspect="1"/>
          </p:cNvPicPr>
          <p:nvPr>
            <p:ph sz="quarter" idx="4"/>
          </p:nvPr>
        </p:nvPicPr>
        <p:blipFill>
          <a:blip r:embed="rId3" cstate="print"/>
          <a:stretch>
            <a:fillRect/>
          </a:stretch>
        </p:blipFill>
        <p:spPr>
          <a:xfrm>
            <a:off x="4645025" y="2634853"/>
            <a:ext cx="4041775" cy="3031331"/>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8" name="Tytuł 7"/>
          <p:cNvSpPr>
            <a:spLocks noGrp="1"/>
          </p:cNvSpPr>
          <p:nvPr>
            <p:ph type="title"/>
          </p:nvPr>
        </p:nvSpPr>
        <p:spPr/>
        <p:txBody>
          <a:bodyPr>
            <a:normAutofit fontScale="90000"/>
          </a:bodyPr>
          <a:lstStyle/>
          <a:p>
            <a:r>
              <a:rPr lang="pl-PL" dirty="0" smtClean="0"/>
              <a:t>Przy tworzeniu prezentacji wykorzystano:</a:t>
            </a:r>
            <a:endParaRPr lang="pl-PL" dirty="0"/>
          </a:p>
        </p:txBody>
      </p:sp>
      <p:sp>
        <p:nvSpPr>
          <p:cNvPr id="9" name="Symbol zastępczy zawartości 8"/>
          <p:cNvSpPr>
            <a:spLocks noGrp="1"/>
          </p:cNvSpPr>
          <p:nvPr>
            <p:ph idx="1"/>
          </p:nvPr>
        </p:nvSpPr>
        <p:spPr/>
        <p:txBody>
          <a:bodyPr/>
          <a:lstStyle/>
          <a:p>
            <a:r>
              <a:rPr lang="pl-PL" dirty="0" smtClean="0"/>
              <a:t>Materiał zdjęciowy ze stron internetowych</a:t>
            </a:r>
          </a:p>
          <a:p>
            <a:r>
              <a:rPr lang="pl-PL" dirty="0" smtClean="0"/>
              <a:t>Materiał zdjęciowy M. Mazur-Zając</a:t>
            </a:r>
          </a:p>
          <a:p>
            <a:r>
              <a:rPr lang="pl-PL" dirty="0" smtClean="0"/>
              <a:t>Prezentację wykonała M .  Mazur-Zając</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5" name="Tytuł 4"/>
          <p:cNvSpPr>
            <a:spLocks noGrp="1"/>
          </p:cNvSpPr>
          <p:nvPr>
            <p:ph type="title"/>
          </p:nvPr>
        </p:nvSpPr>
        <p:spPr/>
        <p:txBody>
          <a:bodyPr>
            <a:normAutofit/>
          </a:bodyPr>
          <a:lstStyle/>
          <a:p>
            <a:r>
              <a:rPr lang="pl-PL" sz="2400" dirty="0" smtClean="0"/>
              <a:t>Do warsztatów zaproszono młodzież dwóch klas trzecich: A i B</a:t>
            </a:r>
            <a:br>
              <a:rPr lang="pl-PL" sz="2400" dirty="0" smtClean="0"/>
            </a:br>
            <a:r>
              <a:rPr lang="pl-PL" sz="2400" dirty="0" smtClean="0"/>
              <a:t>Zajęcia poprowadzono w dwóch grupach</a:t>
            </a:r>
            <a:endParaRPr lang="pl-PL" sz="2400" dirty="0"/>
          </a:p>
        </p:txBody>
      </p:sp>
      <p:sp>
        <p:nvSpPr>
          <p:cNvPr id="6" name="Symbol zastępczy tekstu 5"/>
          <p:cNvSpPr>
            <a:spLocks noGrp="1"/>
          </p:cNvSpPr>
          <p:nvPr>
            <p:ph type="body" idx="1"/>
          </p:nvPr>
        </p:nvSpPr>
        <p:spPr/>
        <p:txBody>
          <a:bodyPr/>
          <a:lstStyle/>
          <a:p>
            <a:pPr algn="ctr"/>
            <a:r>
              <a:rPr lang="pl-PL" dirty="0" smtClean="0"/>
              <a:t>Grupa masek </a:t>
            </a:r>
            <a:r>
              <a:rPr lang="pl-PL" dirty="0" err="1" smtClean="0"/>
              <a:t>purimowych</a:t>
            </a:r>
            <a:endParaRPr lang="pl-PL" dirty="0"/>
          </a:p>
        </p:txBody>
      </p:sp>
      <p:pic>
        <p:nvPicPr>
          <p:cNvPr id="10" name="Symbol zastępczy zawartości 9" descr="masksmr5.png"/>
          <p:cNvPicPr>
            <a:picLocks noGrp="1" noChangeAspect="1"/>
          </p:cNvPicPr>
          <p:nvPr>
            <p:ph sz="half" idx="2"/>
          </p:nvPr>
        </p:nvPicPr>
        <p:blipFill>
          <a:blip r:embed="rId2"/>
          <a:stretch>
            <a:fillRect/>
          </a:stretch>
        </p:blipFill>
        <p:spPr>
          <a:xfrm>
            <a:off x="857224" y="2143116"/>
            <a:ext cx="3429024" cy="3929090"/>
          </a:xfrm>
        </p:spPr>
      </p:pic>
      <p:sp>
        <p:nvSpPr>
          <p:cNvPr id="8" name="Symbol zastępczy tekstu 7"/>
          <p:cNvSpPr>
            <a:spLocks noGrp="1"/>
          </p:cNvSpPr>
          <p:nvPr>
            <p:ph type="body" sz="quarter" idx="3"/>
          </p:nvPr>
        </p:nvSpPr>
        <p:spPr/>
        <p:txBody>
          <a:bodyPr/>
          <a:lstStyle/>
          <a:p>
            <a:r>
              <a:rPr lang="pl-PL" dirty="0" smtClean="0"/>
              <a:t>Grupa wycinanki żydowskiej</a:t>
            </a:r>
            <a:endParaRPr lang="pl-PL" dirty="0"/>
          </a:p>
        </p:txBody>
      </p:sp>
      <p:pic>
        <p:nvPicPr>
          <p:cNvPr id="11" name="Symbol zastępczy zawartości 10" descr="1.JPG"/>
          <p:cNvPicPr>
            <a:picLocks noGrp="1" noChangeAspect="1"/>
          </p:cNvPicPr>
          <p:nvPr>
            <p:ph sz="quarter" idx="4"/>
          </p:nvPr>
        </p:nvPicPr>
        <p:blipFill>
          <a:blip r:embed="rId3"/>
          <a:stretch>
            <a:fillRect/>
          </a:stretch>
        </p:blipFill>
        <p:spPr>
          <a:xfrm>
            <a:off x="5139727" y="2174875"/>
            <a:ext cx="3052370" cy="3951288"/>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pPr algn="ctr"/>
            <a:r>
              <a:rPr lang="pl-PL" sz="3200" dirty="0" smtClean="0"/>
              <a:t>Wycinanka żydowska</a:t>
            </a:r>
            <a:endParaRPr lang="pl-PL" sz="3200" dirty="0"/>
          </a:p>
        </p:txBody>
      </p:sp>
      <p:pic>
        <p:nvPicPr>
          <p:cNvPr id="10" name="Symbol zastępczy zawartości 9" descr="2.GIF"/>
          <p:cNvPicPr>
            <a:picLocks noGrp="1" noChangeAspect="1"/>
          </p:cNvPicPr>
          <p:nvPr>
            <p:ph idx="1"/>
          </p:nvPr>
        </p:nvPicPr>
        <p:blipFill>
          <a:blip r:embed="rId2"/>
          <a:stretch>
            <a:fillRect/>
          </a:stretch>
        </p:blipFill>
        <p:spPr>
          <a:xfrm>
            <a:off x="4000496" y="1142984"/>
            <a:ext cx="4071966" cy="4714908"/>
          </a:xfrm>
        </p:spPr>
      </p:pic>
      <p:sp>
        <p:nvSpPr>
          <p:cNvPr id="9" name="Symbol zastępczy tekstu 8"/>
          <p:cNvSpPr>
            <a:spLocks noGrp="1"/>
          </p:cNvSpPr>
          <p:nvPr>
            <p:ph type="body" sz="half" idx="2"/>
          </p:nvPr>
        </p:nvSpPr>
        <p:spPr/>
        <p:txBody>
          <a:bodyPr>
            <a:normAutofit/>
          </a:bodyPr>
          <a:lstStyle/>
          <a:p>
            <a:pPr algn="ctr"/>
            <a:r>
              <a:rPr lang="pl-PL" b="1" dirty="0" smtClean="0"/>
              <a:t>W judaizmie wycinanka pełni funkcje kultowe. Elementy, z jakich jest ona zbudowana, mają znaczenie symboliczne, odnoszące się do relacji między człowiekiem a Bogiem. Każdy niemal element - siedmioramienna menora, kolumny, zwierzęta, rośliny, a nawet geometryczne plecionki - posiadają ukryty sens. Najważniejsze z nich - przede wszystkim dotyczy to menory i korony - znajdują się na osi symetrii.</a:t>
            </a:r>
          </a:p>
          <a:p>
            <a:pPr algn="ctr"/>
            <a:r>
              <a:rPr lang="pl-PL" b="1" dirty="0" smtClean="0"/>
              <a:t>Istotną różnicą, która wyodrębnia wycinankę żydowską wśród wycinanek innych kultur, jest obecność pisma hebrajskiego. Zazwyczaj są to Psalmy - w całości lub we fragmentach - i teksty modlitw, tworzące wraz z pozostałymi elementami harmonijną kompozycję.</a:t>
            </a:r>
            <a:endParaRPr lang="pl-PL"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3600" dirty="0" smtClean="0"/>
              <a:t>Początki wycinanki</a:t>
            </a:r>
            <a:endParaRPr lang="pl-PL" sz="3600" dirty="0"/>
          </a:p>
        </p:txBody>
      </p:sp>
      <p:pic>
        <p:nvPicPr>
          <p:cNvPr id="5" name="Symbol zastępczy zawartości 4" descr="3.jpg"/>
          <p:cNvPicPr>
            <a:picLocks noGrp="1" noChangeAspect="1"/>
          </p:cNvPicPr>
          <p:nvPr>
            <p:ph idx="1"/>
          </p:nvPr>
        </p:nvPicPr>
        <p:blipFill>
          <a:blip r:embed="rId2"/>
          <a:stretch>
            <a:fillRect/>
          </a:stretch>
        </p:blipFill>
        <p:spPr>
          <a:xfrm>
            <a:off x="4143372" y="1199356"/>
            <a:ext cx="4214841" cy="4587098"/>
          </a:xfrm>
        </p:spPr>
      </p:pic>
      <p:sp>
        <p:nvSpPr>
          <p:cNvPr id="4" name="Symbol zastępczy tekstu 3"/>
          <p:cNvSpPr>
            <a:spLocks noGrp="1"/>
          </p:cNvSpPr>
          <p:nvPr>
            <p:ph type="body" sz="half" idx="2"/>
          </p:nvPr>
        </p:nvSpPr>
        <p:spPr/>
        <p:txBody>
          <a:bodyPr>
            <a:normAutofit/>
          </a:bodyPr>
          <a:lstStyle/>
          <a:p>
            <a:r>
              <a:rPr lang="pl-PL" sz="2400" dirty="0" smtClean="0"/>
              <a:t>Pierwsze ślady o wycinance żydowskiej sięgają XIII wieku. Legenda opowiada o rabinie, który chciał przepisać Torę; było to zimą, a mróz był tak siarczysty, że zamarzał atrament. Zaczął więc wycinać litery Tory i tak powstała pierwsza wycinanka.</a:t>
            </a:r>
            <a:endParaRPr lang="pl-PL"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3200" dirty="0" smtClean="0"/>
              <a:t>Sposób</a:t>
            </a:r>
            <a:r>
              <a:rPr lang="pl-PL" sz="2400" dirty="0" smtClean="0"/>
              <a:t> </a:t>
            </a:r>
            <a:r>
              <a:rPr lang="pl-PL" sz="3200" dirty="0" smtClean="0"/>
              <a:t>wykonania wycinanki</a:t>
            </a:r>
            <a:endParaRPr lang="pl-PL" sz="3200" dirty="0"/>
          </a:p>
        </p:txBody>
      </p:sp>
      <p:pic>
        <p:nvPicPr>
          <p:cNvPr id="6" name="Symbol zastępczy zawartości 5" descr="DSCF4919.JPG"/>
          <p:cNvPicPr>
            <a:picLocks noGrp="1" noChangeAspect="1"/>
          </p:cNvPicPr>
          <p:nvPr>
            <p:ph idx="1"/>
          </p:nvPr>
        </p:nvPicPr>
        <p:blipFill>
          <a:blip r:embed="rId2" cstate="print"/>
          <a:stretch>
            <a:fillRect/>
          </a:stretch>
        </p:blipFill>
        <p:spPr>
          <a:xfrm>
            <a:off x="3575050" y="1282700"/>
            <a:ext cx="5111750" cy="3833813"/>
          </a:xfrm>
        </p:spPr>
      </p:pic>
      <p:sp>
        <p:nvSpPr>
          <p:cNvPr id="4" name="Symbol zastępczy tekstu 3"/>
          <p:cNvSpPr>
            <a:spLocks noGrp="1"/>
          </p:cNvSpPr>
          <p:nvPr>
            <p:ph type="body" sz="half" idx="2"/>
          </p:nvPr>
        </p:nvSpPr>
        <p:spPr/>
        <p:txBody>
          <a:bodyPr>
            <a:normAutofit/>
          </a:bodyPr>
          <a:lstStyle/>
          <a:p>
            <a:pPr algn="ctr"/>
            <a:r>
              <a:rPr lang="pl-PL" sz="1600" b="1" dirty="0" smtClean="0"/>
              <a:t>Wycinankę mogli wykonywać tylko mężczyźni, ponieważ w kulturze żydowskiej kobietom nie wolno było zajmować się sztuką. Wycinano je najczęściej szewskim nożem, jako że był bardzo ostry. Materiałem był najpierw pergamin, później biały papier. Składano go na pół na desce i wycinano wzdłuż zaznaczonego wzoru. Po wycięciu papier był malowany, przeważnie farbami wodnymi, a jeśli pozostawiano wycinankę niezamalowaną, wówczas podkładano pod nią tło, aby sprawiała wrażenie koloru.</a:t>
            </a:r>
            <a:endParaRPr lang="pl-PL"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3200" dirty="0" smtClean="0"/>
              <a:t>Rodzaje wycinanek</a:t>
            </a:r>
            <a:endParaRPr lang="pl-PL" sz="3200" dirty="0"/>
          </a:p>
        </p:txBody>
      </p:sp>
      <p:pic>
        <p:nvPicPr>
          <p:cNvPr id="5" name="Symbol zastępczy zawartości 4" descr="5.JPG"/>
          <p:cNvPicPr>
            <a:picLocks noGrp="1" noChangeAspect="1"/>
          </p:cNvPicPr>
          <p:nvPr>
            <p:ph idx="1"/>
          </p:nvPr>
        </p:nvPicPr>
        <p:blipFill>
          <a:blip r:embed="rId2"/>
          <a:stretch>
            <a:fillRect/>
          </a:stretch>
        </p:blipFill>
        <p:spPr>
          <a:xfrm>
            <a:off x="4225925" y="659606"/>
            <a:ext cx="3810000" cy="5080000"/>
          </a:xfrm>
        </p:spPr>
      </p:pic>
      <p:sp>
        <p:nvSpPr>
          <p:cNvPr id="4" name="Symbol zastępczy tekstu 3"/>
          <p:cNvSpPr>
            <a:spLocks noGrp="1"/>
          </p:cNvSpPr>
          <p:nvPr>
            <p:ph type="body" sz="half" idx="2"/>
          </p:nvPr>
        </p:nvSpPr>
        <p:spPr/>
        <p:txBody>
          <a:bodyPr>
            <a:normAutofit/>
          </a:bodyPr>
          <a:lstStyle/>
          <a:p>
            <a:pPr algn="ctr"/>
            <a:r>
              <a:rPr lang="pl-PL" sz="1800" b="1" dirty="0" smtClean="0"/>
              <a:t>Mizrach (</a:t>
            </a:r>
            <a:r>
              <a:rPr lang="he-IL" sz="1800" b="1" dirty="0" smtClean="0"/>
              <a:t>מיזרח) - </a:t>
            </a:r>
            <a:r>
              <a:rPr lang="pl-PL" sz="1800" b="1" dirty="0" smtClean="0"/>
              <a:t>ten rodzaj wycinanek zawieszano w domach na ścianie wschodniej (samo słowo mizrach oznacza wschód), w stronę Jerozolimy, aby wiedzieć, w którą stronę należy zwrócić się odmawiając codzienną modlitwę. Była to wycinanka dużego formatu, od A4 do 1m długości boku, całoroczna, wisiała niezależnie od świąt żydowskich. Oprawiano ją w ramę, czasem umieszczano za szybą.</a:t>
            </a:r>
            <a:endParaRPr lang="pl-PL" sz="18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2800" dirty="0" smtClean="0"/>
              <a:t> Wielowątkowość wycinanki żydowskiej</a:t>
            </a:r>
            <a:endParaRPr lang="pl-PL" sz="2800" dirty="0"/>
          </a:p>
        </p:txBody>
      </p:sp>
      <p:pic>
        <p:nvPicPr>
          <p:cNvPr id="12" name="Symbol zastępczy zawartości 11" descr="DSCF4921.JPG"/>
          <p:cNvPicPr>
            <a:picLocks noGrp="1" noChangeAspect="1"/>
          </p:cNvPicPr>
          <p:nvPr>
            <p:ph idx="1"/>
          </p:nvPr>
        </p:nvPicPr>
        <p:blipFill>
          <a:blip r:embed="rId2" cstate="print"/>
          <a:stretch>
            <a:fillRect/>
          </a:stretch>
        </p:blipFill>
        <p:spPr>
          <a:xfrm>
            <a:off x="3575050" y="1282700"/>
            <a:ext cx="5111750" cy="3833813"/>
          </a:xfrm>
        </p:spPr>
      </p:pic>
      <p:sp>
        <p:nvSpPr>
          <p:cNvPr id="4" name="Symbol zastępczy tekstu 3"/>
          <p:cNvSpPr>
            <a:spLocks noGrp="1"/>
          </p:cNvSpPr>
          <p:nvPr>
            <p:ph type="body" sz="half" idx="2"/>
          </p:nvPr>
        </p:nvSpPr>
        <p:spPr/>
        <p:txBody>
          <a:bodyPr>
            <a:normAutofit/>
          </a:bodyPr>
          <a:lstStyle/>
          <a:p>
            <a:pPr algn="ctr"/>
            <a:r>
              <a:rPr lang="pl-PL" sz="3200" dirty="0" smtClean="0"/>
              <a:t>Angelika na swojej wycinance umieściła element błogosławiących </a:t>
            </a:r>
          </a:p>
          <a:p>
            <a:pPr algn="ctr"/>
            <a:r>
              <a:rPr lang="pl-PL" sz="3200" dirty="0"/>
              <a:t>d</a:t>
            </a:r>
            <a:r>
              <a:rPr lang="pl-PL" sz="3200" dirty="0" smtClean="0"/>
              <a:t>łoni kapłana- </a:t>
            </a:r>
            <a:r>
              <a:rPr lang="pl-PL" sz="3200" dirty="0" err="1" smtClean="0"/>
              <a:t>koehna</a:t>
            </a:r>
            <a:endParaRPr lang="pl-PL"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3600" dirty="0" smtClean="0"/>
              <a:t>Kolejna wycinanka</a:t>
            </a:r>
            <a:endParaRPr lang="pl-PL" sz="3600" dirty="0"/>
          </a:p>
        </p:txBody>
      </p:sp>
      <p:pic>
        <p:nvPicPr>
          <p:cNvPr id="6" name="Symbol zastępczy zawartości 5" descr="DSCF4934.JPG"/>
          <p:cNvPicPr>
            <a:picLocks noGrp="1" noChangeAspect="1"/>
          </p:cNvPicPr>
          <p:nvPr>
            <p:ph idx="1"/>
          </p:nvPr>
        </p:nvPicPr>
        <p:blipFill>
          <a:blip r:embed="rId2" cstate="print"/>
          <a:stretch>
            <a:fillRect/>
          </a:stretch>
        </p:blipFill>
        <p:spPr>
          <a:xfrm>
            <a:off x="3936007" y="273050"/>
            <a:ext cx="4389835" cy="5853113"/>
          </a:xfrm>
        </p:spPr>
      </p:pic>
      <p:sp>
        <p:nvSpPr>
          <p:cNvPr id="4" name="Symbol zastępczy tekstu 3"/>
          <p:cNvSpPr>
            <a:spLocks noGrp="1"/>
          </p:cNvSpPr>
          <p:nvPr>
            <p:ph type="body" sz="half" idx="2"/>
          </p:nvPr>
        </p:nvSpPr>
        <p:spPr/>
        <p:txBody>
          <a:bodyPr>
            <a:normAutofit/>
          </a:bodyPr>
          <a:lstStyle/>
          <a:p>
            <a:r>
              <a:rPr lang="pl-PL" sz="4000" dirty="0" smtClean="0"/>
              <a:t>Uczennica klasy III a prezentuje swoją pracę warsztatową.</a:t>
            </a:r>
            <a:endParaRPr lang="pl-PL" sz="4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pl-PL" sz="3600" dirty="0" smtClean="0"/>
              <a:t>Rodzaje wycinanek</a:t>
            </a:r>
            <a:endParaRPr lang="pl-PL" sz="3600" dirty="0"/>
          </a:p>
        </p:txBody>
      </p:sp>
      <p:pic>
        <p:nvPicPr>
          <p:cNvPr id="5" name="Symbol zastępczy zawartości 4" descr="DSCF4946.JPG"/>
          <p:cNvPicPr>
            <a:picLocks noGrp="1" noChangeAspect="1"/>
          </p:cNvPicPr>
          <p:nvPr>
            <p:ph idx="1"/>
          </p:nvPr>
        </p:nvPicPr>
        <p:blipFill>
          <a:blip r:embed="rId2" cstate="print"/>
          <a:stretch>
            <a:fillRect/>
          </a:stretch>
        </p:blipFill>
        <p:spPr>
          <a:xfrm>
            <a:off x="3936007" y="273050"/>
            <a:ext cx="4389835" cy="5853113"/>
          </a:xfrm>
        </p:spPr>
      </p:pic>
      <p:sp>
        <p:nvSpPr>
          <p:cNvPr id="4" name="Symbol zastępczy tekstu 3"/>
          <p:cNvSpPr>
            <a:spLocks noGrp="1"/>
          </p:cNvSpPr>
          <p:nvPr>
            <p:ph type="body" sz="half" idx="2"/>
          </p:nvPr>
        </p:nvSpPr>
        <p:spPr/>
        <p:txBody>
          <a:bodyPr/>
          <a:lstStyle/>
          <a:p>
            <a:pPr algn="ctr"/>
            <a:r>
              <a:rPr lang="pl-PL" b="1" dirty="0" err="1" smtClean="0"/>
              <a:t>Hamsa</a:t>
            </a:r>
            <a:r>
              <a:rPr lang="pl-PL" b="1" dirty="0" smtClean="0"/>
              <a:t> - amulet, który chronił rodzącą przed wpływami złego demona </a:t>
            </a:r>
            <a:r>
              <a:rPr lang="pl-PL" b="1" dirty="0" err="1" smtClean="0"/>
              <a:t>Lilit</a:t>
            </a:r>
            <a:r>
              <a:rPr lang="pl-PL" b="1" dirty="0" smtClean="0"/>
              <a:t>. Opowiada o tym jedna z wersji żydowskiej legendy:</a:t>
            </a:r>
          </a:p>
          <a:p>
            <a:pPr algn="ctr"/>
            <a:r>
              <a:rPr lang="pl-PL" b="1" dirty="0" err="1" smtClean="0"/>
              <a:t>Lilit</a:t>
            </a:r>
            <a:r>
              <a:rPr lang="pl-PL" b="1" dirty="0" smtClean="0"/>
              <a:t> była pierwszą żoną Adama. Znudzona małżeństwem, nocą, kiedy Adam już spał, wymykała się do doliny demonów. Bóg ukarał ją za to, strącając na zawsze do doliny, gdzie stała się demonem </a:t>
            </a:r>
            <a:r>
              <a:rPr lang="pl-PL" b="1" dirty="0" err="1" smtClean="0"/>
              <a:t>Lilit</a:t>
            </a:r>
            <a:r>
              <a:rPr lang="pl-PL" b="1" dirty="0" smtClean="0"/>
              <a:t> oraz zabierając życie wszystkim jej dzieciom. Adamowi zaś wkrótce dał Ewę. Ale od tej pory </a:t>
            </a:r>
            <a:r>
              <a:rPr lang="pl-PL" b="1" dirty="0" err="1" smtClean="0"/>
              <a:t>Lilit</a:t>
            </a:r>
            <a:r>
              <a:rPr lang="pl-PL" b="1" dirty="0" smtClean="0"/>
              <a:t> mści się na kobietach, które mają urodzić dziecko.</a:t>
            </a:r>
          </a:p>
          <a:p>
            <a:pPr algn="ctr"/>
            <a:endParaRPr lang="pl-PL" b="1" dirty="0" smtClean="0"/>
          </a:p>
          <a:p>
            <a:pPr algn="ctr"/>
            <a:r>
              <a:rPr lang="pl-PL" b="1" dirty="0" smtClean="0"/>
              <a:t>Dlatego wycinankami zdobiono pokój, gdzie miało przyjść na świat. </a:t>
            </a:r>
            <a:r>
              <a:rPr lang="pl-PL" b="1" dirty="0" err="1" smtClean="0"/>
              <a:t>Hamse</a:t>
            </a:r>
            <a:r>
              <a:rPr lang="pl-PL" b="1" dirty="0" smtClean="0"/>
              <a:t> wieszano w czterech rogach izby, zabezpieczając to miejsce przed dostępem złych mocy.</a:t>
            </a:r>
            <a:endParaRPr lang="pl-PL" b="1" dirty="0"/>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789</Words>
  <Application>Microsoft Office PowerPoint</Application>
  <PresentationFormat>Pokaz na ekranie (4:3)</PresentationFormat>
  <Paragraphs>48</Paragraphs>
  <Slides>17</Slides>
  <Notes>0</Notes>
  <HiddenSlides>0</HiddenSlides>
  <MMClips>0</MMClips>
  <ScaleCrop>false</ScaleCrop>
  <HeadingPairs>
    <vt:vector size="4" baseType="variant">
      <vt:variant>
        <vt:lpstr>Motyw</vt:lpstr>
      </vt:variant>
      <vt:variant>
        <vt:i4>1</vt:i4>
      </vt:variant>
      <vt:variant>
        <vt:lpstr>Tytuły slajdów</vt:lpstr>
      </vt:variant>
      <vt:variant>
        <vt:i4>17</vt:i4>
      </vt:variant>
    </vt:vector>
  </HeadingPairs>
  <TitlesOfParts>
    <vt:vector size="18" baseType="lpstr">
      <vt:lpstr>Motyw pakietu Office</vt:lpstr>
      <vt:lpstr>Warsztaty plastyczne dla grupy kulturoznawców – październik 2007 koordynator warsztatów – M . Mazur-Zając</vt:lpstr>
      <vt:lpstr>Do warsztatów zaproszono młodzież dwóch klas trzecich: A i B Zajęcia poprowadzono w dwóch grupach</vt:lpstr>
      <vt:lpstr>Wycinanka żydowska</vt:lpstr>
      <vt:lpstr>Początki wycinanki</vt:lpstr>
      <vt:lpstr>Sposób wykonania wycinanki</vt:lpstr>
      <vt:lpstr>Rodzaje wycinanek</vt:lpstr>
      <vt:lpstr> Wielowątkowość wycinanki żydowskiej</vt:lpstr>
      <vt:lpstr>Kolejna wycinanka</vt:lpstr>
      <vt:lpstr>Rodzaje wycinanek</vt:lpstr>
      <vt:lpstr>Szewnosłach i rojzelach różnią się jedynie kształtem: szewnosłach ma formę kwadratu, a rojzelach - rozetki. Centralnie umieszczano, jak w mizrachu, menorę, Gwiazdę Dawida lub tablice, całość łączona była elementami roślinnymi lub geometrycznymi, stanowiącymi tylko dekorację.</vt:lpstr>
      <vt:lpstr>Wycinanka Vanessy Piekielnik</vt:lpstr>
      <vt:lpstr>Maski Purimowe</vt:lpstr>
      <vt:lpstr>Maski na  Purim</vt:lpstr>
      <vt:lpstr>Maski na Purim</vt:lpstr>
      <vt:lpstr>Podczas warsztatów</vt:lpstr>
      <vt:lpstr>1 XII 2007 w G-4 odbyły się warsztaty regionalne w ramach programu ogólnopolskiego „Przywróćmy Pamięć” prowadzone przez animatorów z Fundacji ochrony Dziedzictwa Żydowskiego z Warszawy dla 5 szkół z województwa śląskiego. Opiekunem zespołu z G-4- była pani Małgorzata Mazur-Zając.</vt:lpstr>
      <vt:lpstr>Przy tworzeniu prezentacji wykorzystano:</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Warsztaty plastyczne dla grupy kulturoznawców – październik 2007 koordynator warsztatów – M . Mazur-Zając</dc:title>
  <dc:creator>***</dc:creator>
  <cp:lastModifiedBy>***</cp:lastModifiedBy>
  <cp:revision>8</cp:revision>
  <dcterms:created xsi:type="dcterms:W3CDTF">2007-12-16T20:05:09Z</dcterms:created>
  <dcterms:modified xsi:type="dcterms:W3CDTF">2007-12-16T21:22:13Z</dcterms:modified>
</cp:coreProperties>
</file>